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6" r:id="rId4"/>
    <p:sldId id="267" r:id="rId5"/>
  </p:sldIdLst>
  <p:sldSz cx="12192000" cy="6858000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D5"/>
    <a:srgbClr val="D5E9C9"/>
    <a:srgbClr val="392F79"/>
    <a:srgbClr val="261C70"/>
    <a:srgbClr val="786E96"/>
    <a:srgbClr val="281D71"/>
    <a:srgbClr val="3E347B"/>
    <a:srgbClr val="493F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defRPr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Объём финансового обеспечения мероприятий госпрограммы на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2024 г.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PT Astra Serif" pitchFamily="18" charset="-52"/>
              <a:ea typeface="PT Astra Serif" pitchFamily="18" charset="-52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105423193953069"/>
          <c:y val="3.8605255526965913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5.2195390566859359E-2"/>
          <c:y val="0.20323414220535391"/>
          <c:w val="0.44823674185381568"/>
          <c:h val="0.5946271373946753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Объём финансового обеспечения мероприятий госпрограммы на 2024 год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explosion val="2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Лист1!$A$2:$A$3</c:f>
              <c:strCache>
                <c:ptCount val="2"/>
                <c:pt idx="0">
                  <c:v>Федеральный бюджет</c:v>
                </c:pt>
                <c:pt idx="1">
                  <c:v>Областной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1034869.5</c:v>
                </c:pt>
                <c:pt idx="1">
                  <c:v>3141552.9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22-49E1-9FEF-1C8C40D55BE1}"/>
            </c:ext>
          </c:extLst>
        </c:ser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177576047725839"/>
          <c:w val="0.9990770681926725"/>
          <c:h val="0.1073862948131127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Astra Serif" pitchFamily="18" charset="-52"/>
              <a:ea typeface="PT Astra Serif" pitchFamily="18" charset="-52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defRPr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Объём финансового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обеспечения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мероприятий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госпрограммы на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2025</a:t>
            </a:r>
            <a:r>
              <a:rPr lang="ru-RU" sz="18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 и 2026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 гг.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PT Astra Serif" pitchFamily="18" charset="-52"/>
              <a:ea typeface="PT Astra Serif" pitchFamily="18" charset="-52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7.9311724364681924E-2"/>
          <c:y val="2.5286317832851554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5110295742220192"/>
          <c:y val="0.29979644048768289"/>
          <c:w val="0.30442210645202983"/>
          <c:h val="0.4714269458889319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Объём финансового обеспечения мероприятий госпрограммы на 2025 и 2026 гг.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1"/>
            <c:explosion val="5"/>
          </c:dPt>
          <c:cat>
            <c:strRef>
              <c:f>Лист1!$A$2:$A$3</c:f>
              <c:strCache>
                <c:ptCount val="2"/>
                <c:pt idx="0">
                  <c:v>Федеральный бюджет</c:v>
                </c:pt>
                <c:pt idx="1">
                  <c:v>Областной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730691.8</c:v>
                </c:pt>
                <c:pt idx="1">
                  <c:v>1294705.1000000001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22-49E1-9FEF-1C8C40D55BE1}"/>
            </c:ext>
          </c:extLst>
        </c:ser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7178655720667311"/>
          <c:w val="0.9990770681926725"/>
          <c:h val="0.1373539249322207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Astra Serif" pitchFamily="18" charset="-52"/>
              <a:ea typeface="PT Astra Serif" pitchFamily="18" charset="-52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06FF0-011C-4DFA-A7FE-2BAAC212C45F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1D04D-750C-4A22-8D1E-4A0106F4A9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679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609D-4B36-432E-B8A3-457C684996BE}" type="datetime1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F22-EF5B-4C33-8E01-732616C69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6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80EC-86E9-4CC1-9DC1-3A5BB70C0887}" type="datetime1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F22-EF5B-4C33-8E01-732616C69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913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06DE-4941-4A8E-9315-790B866FF97C}" type="datetime1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F22-EF5B-4C33-8E01-732616C69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947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AFE4-3A7B-47DD-9969-D8FFF9A44C00}" type="datetime1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F22-EF5B-4C33-8E01-732616C69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745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8BF37-DD77-4AC2-8357-2EBFEB9DDB07}" type="datetime1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F22-EF5B-4C33-8E01-732616C69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432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BCAC-81A0-4280-9CF9-42A2C710DD0B}" type="datetime1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F22-EF5B-4C33-8E01-732616C69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5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8ED2-9BEE-479C-923F-846B73C6E825}" type="datetime1">
              <a:rPr lang="ru-RU" smtClean="0"/>
              <a:pPr/>
              <a:t>13.12.2023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F22-EF5B-4C33-8E01-732616C69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34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9E72-1C80-4CF4-85C3-2CB69554B9D9}" type="datetime1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F22-EF5B-4C33-8E01-732616C69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740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A0D1-761A-4909-A1AA-4E405AE41C50}" type="datetime1">
              <a:rPr lang="ru-RU" smtClean="0"/>
              <a:pPr/>
              <a:t>13.12.2023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F22-EF5B-4C33-8E01-732616C69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596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773BA-AA26-4263-A4C2-3331DCBC825F}" type="datetime1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F22-EF5B-4C33-8E01-732616C69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239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3E86-A012-474D-B764-A7E52D9D8839}" type="datetime1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F22-EF5B-4C33-8E01-732616C69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068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B05BE-BDE3-42C0-9BE3-7DBF7B08C792}" type="datetime1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33F22-EF5B-4C33-8E01-732616C699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363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1553" r="31280"/>
          <a:stretch/>
        </p:blipFill>
        <p:spPr>
          <a:xfrm>
            <a:off x="9264211" y="0"/>
            <a:ext cx="292778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0632" y="759084"/>
            <a:ext cx="8903579" cy="3221612"/>
          </a:xfrm>
          <a:solidFill>
            <a:schemeClr val="accent6">
              <a:alpha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2900" b="1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БЮДЖЕТ ДЛЯ ГРАЖДАН</a:t>
            </a:r>
            <a:r>
              <a:rPr lang="ru-RU" sz="2900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/>
            </a:r>
            <a:br>
              <a:rPr lang="ru-RU" sz="2900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</a:br>
            <a:r>
              <a:rPr lang="ru-RU" sz="2900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в разрезе </a:t>
            </a:r>
            <a:r>
              <a:rPr lang="ru-RU" sz="2900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государственной </a:t>
            </a:r>
            <a:r>
              <a:rPr lang="ru-RU" sz="2900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программы Ульяновской области «Развитие агропромышленного комплекса, сельских территорий и регулирование рынков сельскохозяйственной продукции, сырья</a:t>
            </a:r>
            <a:br>
              <a:rPr lang="ru-RU" sz="2900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</a:br>
            <a:r>
              <a:rPr lang="ru-RU" sz="2900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и продовольствия в Ульяновской области»</a:t>
            </a:r>
            <a:endParaRPr lang="ru-RU" sz="2900" dirty="0">
              <a:latin typeface="PT Astra Serif" pitchFamily="18" charset="-52"/>
              <a:ea typeface="PT Astra Serif" pitchFamily="18" charset="-52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0632" y="4445492"/>
            <a:ext cx="11384019" cy="1655762"/>
          </a:xfrm>
          <a:gradFill>
            <a:gsLst>
              <a:gs pos="0">
                <a:schemeClr val="accent6">
                  <a:satMod val="103000"/>
                  <a:lumMod val="102000"/>
                  <a:tint val="94000"/>
                  <a:alpha val="70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ru-RU" dirty="0" err="1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Леушкин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 Алексей Викторович,</a:t>
            </a:r>
            <a:br>
              <a:rPr lang="ru-RU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</a:br>
            <a:r>
              <a:rPr lang="ru-RU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исполняющий обязанности Министра агропромышленного комплекса</a:t>
            </a:r>
            <a:br>
              <a:rPr lang="ru-RU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</a:br>
            <a:r>
              <a:rPr lang="ru-RU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и развития сельских территорий Ульяновской области</a:t>
            </a:r>
            <a:endParaRPr lang="ru-RU" dirty="0">
              <a:latin typeface="PT Astra Serif" pitchFamily="18" charset="-52"/>
              <a:ea typeface="PT Astra Serif" pitchFamily="18" charset="-52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47" y="4578376"/>
            <a:ext cx="1389994" cy="13899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623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Соединительная линия уступом 48"/>
          <p:cNvCxnSpPr/>
          <p:nvPr/>
        </p:nvCxnSpPr>
        <p:spPr>
          <a:xfrm rot="5400000">
            <a:off x="10202568" y="3389875"/>
            <a:ext cx="1079149" cy="593127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9057501" y="4238367"/>
            <a:ext cx="1540477" cy="778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0503242" y="3731740"/>
            <a:ext cx="1540477" cy="543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с двумя скругленными противолежащими углами 40"/>
          <p:cNvSpPr/>
          <p:nvPr/>
        </p:nvSpPr>
        <p:spPr>
          <a:xfrm>
            <a:off x="10429103" y="2734961"/>
            <a:ext cx="1491049" cy="560173"/>
          </a:xfrm>
          <a:prstGeom prst="round2DiagRect">
            <a:avLst/>
          </a:prstGeom>
          <a:solidFill>
            <a:srgbClr val="D5E9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гнутая вправо стрелка 29"/>
          <p:cNvSpPr/>
          <p:nvPr/>
        </p:nvSpPr>
        <p:spPr>
          <a:xfrm rot="1135094">
            <a:off x="7721502" y="3680008"/>
            <a:ext cx="659027" cy="1428042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 rot="1347683">
            <a:off x="3161768" y="3591160"/>
            <a:ext cx="645608" cy="1427241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0890"/>
            <a:ext cx="12192000" cy="52346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900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Государственная поддержка отрасли</a:t>
            </a:r>
            <a:endParaRPr lang="ru-RU" sz="2900" dirty="0">
              <a:latin typeface="PT Astra Serif" pitchFamily="18" charset="-52"/>
              <a:ea typeface="PT Astra Serif" pitchFamily="18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51646680"/>
              </p:ext>
            </p:extLst>
          </p:nvPr>
        </p:nvGraphicFramePr>
        <p:xfrm>
          <a:off x="222421" y="2374915"/>
          <a:ext cx="4774253" cy="3814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449267" y="3237206"/>
            <a:ext cx="3151183" cy="61555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Всего:</a:t>
            </a:r>
          </a:p>
          <a:p>
            <a:pPr algn="ctr"/>
            <a:r>
              <a:rPr lang="ru-RU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4 </a:t>
            </a:r>
            <a:r>
              <a:rPr lang="ru-RU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млрд</a:t>
            </a:r>
            <a:r>
              <a:rPr lang="ru-RU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 176 </a:t>
            </a:r>
            <a:r>
              <a:rPr lang="ru-RU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млн</a:t>
            </a:r>
            <a:r>
              <a:rPr lang="ru-RU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 422,4 тыс. руб.</a:t>
            </a:r>
            <a:endParaRPr lang="ru-RU" sz="1700" b="1" dirty="0">
              <a:solidFill>
                <a:schemeClr val="tx1">
                  <a:lumMod val="65000"/>
                  <a:lumOff val="35000"/>
                </a:schemeClr>
              </a:solidFill>
              <a:latin typeface="PT Astra Serif" pitchFamily="18" charset="-52"/>
              <a:ea typeface="PT Astra Serif" pitchFamily="18" charset="-52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004" y="5745954"/>
            <a:ext cx="2869633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1 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млрд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034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млн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869,5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тыс. руб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.</a:t>
            </a:r>
            <a:endParaRPr lang="ru-RU" sz="16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PT Astra Serif" pitchFamily="18" charset="-52"/>
              <a:ea typeface="PT Astra Serif" pitchFamily="18" charset="-52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40502" y="4996312"/>
            <a:ext cx="2869633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3 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млрд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141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млн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552,9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тыс. руб.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PT Astra Serif" pitchFamily="18" charset="-52"/>
              <a:ea typeface="PT Astra Serif" pitchFamily="18" charset="-52"/>
              <a:cs typeface="Times New Roman" panose="02020603050405020304" pitchFamily="18" charset="0"/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1999" cy="36512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Министерство агропромышленного комплекса и развития сельских территорий Ульяновской области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PT Astra Serif" pitchFamily="18" charset="-52"/>
              <a:ea typeface="PT Astra Serif" pitchFamily="18" charset="-52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8325" y="955589"/>
            <a:ext cx="4234248" cy="1361911"/>
          </a:xfrm>
          <a:prstGeom prst="rect">
            <a:avLst/>
          </a:prstGeom>
          <a:solidFill>
            <a:srgbClr val="D5E9C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 smtClean="0">
                <a:solidFill>
                  <a:schemeClr val="accent5">
                    <a:lumMod val="50000"/>
                  </a:schemeClr>
                </a:solidFill>
                <a:latin typeface="PT Astra Serif" pitchFamily="18" charset="-52"/>
                <a:ea typeface="PT Astra Serif" pitchFamily="18" charset="-52"/>
              </a:rPr>
              <a:t>Цель:</a:t>
            </a:r>
            <a:r>
              <a:rPr lang="ru-RU" sz="1650" dirty="0" smtClean="0">
                <a:solidFill>
                  <a:schemeClr val="accent5">
                    <a:lumMod val="50000"/>
                  </a:schemeClr>
                </a:solidFill>
                <a:latin typeface="PT Astra Serif" pitchFamily="18" charset="-52"/>
                <a:ea typeface="PT Astra Serif" pitchFamily="18" charset="-52"/>
              </a:rPr>
              <a:t> повышение эффективности производства продукции агропромышленного комплекса и улучшение условий проживания граждан в границах сельских территорий Ульяновской области</a:t>
            </a:r>
            <a:endParaRPr lang="ru-RU" sz="1650" dirty="0">
              <a:solidFill>
                <a:schemeClr val="accent5">
                  <a:lumMod val="50000"/>
                </a:schemeClr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graphicFrame>
        <p:nvGraphicFramePr>
          <p:cNvPr id="24" name="Объект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51646680"/>
              </p:ext>
            </p:extLst>
          </p:nvPr>
        </p:nvGraphicFramePr>
        <p:xfrm>
          <a:off x="4802662" y="2566219"/>
          <a:ext cx="5906529" cy="3698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7083056" y="3233087"/>
            <a:ext cx="3151183" cy="61555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Ежегодно всего:</a:t>
            </a:r>
          </a:p>
          <a:p>
            <a:pPr algn="ctr"/>
            <a:r>
              <a:rPr lang="ru-RU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2 </a:t>
            </a:r>
            <a:r>
              <a:rPr lang="ru-RU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млрд</a:t>
            </a:r>
            <a:r>
              <a:rPr lang="ru-RU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 025 </a:t>
            </a:r>
            <a:r>
              <a:rPr lang="ru-RU" sz="17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млн</a:t>
            </a:r>
            <a:r>
              <a:rPr lang="ru-RU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 396,9 тыс. руб.</a:t>
            </a:r>
            <a:endParaRPr lang="ru-RU" sz="1700" b="1" i="1" dirty="0">
              <a:solidFill>
                <a:schemeClr val="tx1">
                  <a:lumMod val="65000"/>
                  <a:lumOff val="35000"/>
                </a:schemeClr>
              </a:solidFill>
              <a:latin typeface="PT Astra Serif" pitchFamily="18" charset="-52"/>
              <a:ea typeface="PT Astra Serif" pitchFamily="18" charset="-52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29781" y="5807738"/>
            <a:ext cx="2227919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730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млн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 691,8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тыс. руб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.</a:t>
            </a:r>
            <a:endParaRPr lang="ru-RU" sz="1600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PT Astra Serif" pitchFamily="18" charset="-52"/>
              <a:ea typeface="PT Astra Serif" pitchFamily="18" charset="-52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674801" y="5206374"/>
            <a:ext cx="2869633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1 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млрд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294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млн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705,1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тыс. руб.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PT Astra Serif" pitchFamily="18" charset="-52"/>
              <a:ea typeface="PT Astra Serif" pitchFamily="18" charset="-52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530812" y="852779"/>
            <a:ext cx="7504670" cy="17697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sz="15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itchFamily="18" charset="-52"/>
                <a:ea typeface="PT Astra Serif" pitchFamily="18" charset="-52"/>
              </a:rPr>
              <a:t>Обеспечение </a:t>
            </a:r>
            <a:r>
              <a:rPr lang="ru-RU" sz="15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itchFamily="18" charset="-52"/>
                <a:ea typeface="PT Astra Serif" pitchFamily="18" charset="-52"/>
              </a:rPr>
              <a:t>продовольственной безопасности Ульяновской области</a:t>
            </a:r>
            <a:r>
              <a:rPr lang="ru-RU" sz="15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itchFamily="18" charset="-52"/>
                <a:ea typeface="PT Astra Serif" pitchFamily="18" charset="-52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5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itchFamily="18" charset="-52"/>
                <a:ea typeface="PT Astra Serif" pitchFamily="18" charset="-52"/>
              </a:rPr>
              <a:t> наращивание </a:t>
            </a:r>
            <a:r>
              <a:rPr lang="ru-RU" sz="15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itchFamily="18" charset="-52"/>
                <a:ea typeface="PT Astra Serif" pitchFamily="18" charset="-52"/>
              </a:rPr>
              <a:t>объёмов производства продукции </a:t>
            </a:r>
            <a:r>
              <a:rPr lang="ru-RU" sz="15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itchFamily="18" charset="-52"/>
                <a:ea typeface="PT Astra Serif" pitchFamily="18" charset="-52"/>
              </a:rPr>
              <a:t>растениеводства, животноводства, рыбоводства, пищевой и перерабатывающей промышленности;</a:t>
            </a:r>
          </a:p>
          <a:p>
            <a:pPr>
              <a:buFont typeface="Wingdings" pitchFamily="2" charset="2"/>
              <a:buChar char="Ø"/>
            </a:pPr>
            <a:r>
              <a:rPr lang="ru-RU" sz="15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itchFamily="18" charset="-52"/>
                <a:ea typeface="PT Astra Serif" pitchFamily="18" charset="-52"/>
              </a:rPr>
              <a:t> создание и развитие </a:t>
            </a:r>
            <a:r>
              <a:rPr lang="ru-RU" sz="15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itchFamily="18" charset="-52"/>
                <a:ea typeface="PT Astra Serif" pitchFamily="18" charset="-52"/>
              </a:rPr>
              <a:t>инфраструктуры на сельских территориях</a:t>
            </a:r>
            <a:r>
              <a:rPr lang="ru-RU" sz="15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itchFamily="18" charset="-52"/>
                <a:ea typeface="PT Astra Serif" pitchFamily="18" charset="-52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5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itchFamily="18" charset="-52"/>
                <a:ea typeface="PT Astra Serif" pitchFamily="18" charset="-52"/>
              </a:rPr>
              <a:t> развитие </a:t>
            </a:r>
            <a:r>
              <a:rPr lang="ru-RU" sz="15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itchFamily="18" charset="-52"/>
                <a:ea typeface="PT Astra Serif" pitchFamily="18" charset="-52"/>
              </a:rPr>
              <a:t>оборота сельскохозяйственных земель</a:t>
            </a:r>
            <a:r>
              <a:rPr lang="ru-RU" sz="15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T Astra Serif" pitchFamily="18" charset="-52"/>
                <a:ea typeface="PT Astra Serif" pitchFamily="18" charset="-52"/>
              </a:rPr>
              <a:t>, расширение посевов сельскохозяйственных культур за счёт неиспользуемых пахотных земель</a:t>
            </a: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504" t="4672" r="19897" b="20346"/>
          <a:stretch/>
        </p:blipFill>
        <p:spPr>
          <a:xfrm>
            <a:off x="10593860" y="5421680"/>
            <a:ext cx="847979" cy="839541"/>
          </a:xfrm>
          <a:prstGeom prst="ellipse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10668000" y="4408302"/>
            <a:ext cx="1343341" cy="949434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0412628" y="2710250"/>
            <a:ext cx="1556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392F79"/>
                </a:solidFill>
                <a:latin typeface="PT Astra Serif" pitchFamily="18" charset="-52"/>
                <a:ea typeface="PT Astra Serif" pitchFamily="18" charset="-52"/>
              </a:rPr>
              <a:t>Структура госпрограммы</a:t>
            </a:r>
            <a:endParaRPr lang="ru-RU" sz="1600" b="1" dirty="0">
              <a:solidFill>
                <a:srgbClr val="392F79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445578" y="3723503"/>
            <a:ext cx="1631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9 региональных проектов</a:t>
            </a:r>
            <a:endParaRPr lang="ru-RU" sz="1600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003955" y="4226011"/>
            <a:ext cx="161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5 комплексов процессных мероприятий</a:t>
            </a:r>
            <a:endParaRPr lang="ru-RU" sz="1600" dirty="0">
              <a:latin typeface="PT Astra Serif" pitchFamily="18" charset="-52"/>
              <a:ea typeface="PT Astra Serif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682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photo_2023-10-24_06-24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654" y="5033322"/>
            <a:ext cx="1691501" cy="126862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20" name="Рисунок 19" descr="photo_2023-09-28_14-33-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1802" y="4020066"/>
            <a:ext cx="1713471" cy="128510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1" name="Овал 10"/>
          <p:cNvSpPr/>
          <p:nvPr/>
        </p:nvSpPr>
        <p:spPr>
          <a:xfrm>
            <a:off x="2075935" y="2957384"/>
            <a:ext cx="1556952" cy="1466335"/>
          </a:xfrm>
          <a:prstGeom prst="ellipse">
            <a:avLst/>
          </a:prstGeom>
          <a:solidFill>
            <a:srgbClr val="FFF4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 descr="photo_2023-08-31_18-04-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68844" y="4489625"/>
            <a:ext cx="1696995" cy="127274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205946" y="856735"/>
            <a:ext cx="3344562" cy="1746421"/>
          </a:xfrm>
          <a:prstGeom prst="rect">
            <a:avLst/>
          </a:prstGeom>
          <a:solidFill>
            <a:srgbClr val="D5E9C9"/>
          </a:solidFill>
          <a:ln>
            <a:solidFill>
              <a:srgbClr val="D5E9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1999" cy="36512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Министерство агропромышленного комплекса и развития сельских территорий Ульяновской области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PT Astra Serif" pitchFamily="18" charset="-52"/>
              <a:ea typeface="PT Astra Serif" pitchFamily="18" charset="-52"/>
              <a:cs typeface="Times New Roman" panose="02020603050405020304" pitchFamily="18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250890"/>
            <a:ext cx="12192000" cy="5234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2900" dirty="0" smtClean="0">
                <a:latin typeface="PT Astra Serif" pitchFamily="18" charset="-52"/>
                <a:ea typeface="PT Astra Serif" pitchFamily="18" charset="-52"/>
                <a:cs typeface="Times New Roman" panose="02020603050405020304" pitchFamily="18" charset="0"/>
              </a:rPr>
              <a:t>Реализация госпрограммы в 2024 году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PT Astra Serif" pitchFamily="18" charset="-52"/>
              <a:ea typeface="PT Astra Serif" pitchFamily="18" charset="-52"/>
              <a:cs typeface="Times New Roman" panose="02020603050405020304" pitchFamily="18" charset="0"/>
            </a:endParaRPr>
          </a:p>
        </p:txBody>
      </p:sp>
      <p:pic>
        <p:nvPicPr>
          <p:cNvPr id="17" name="Рисунок 16" descr="photo_2023-08-01_13-08-35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153" y="2652587"/>
            <a:ext cx="1724450" cy="129333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214183" y="832021"/>
            <a:ext cx="32704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392F79"/>
                </a:solidFill>
                <a:latin typeface="PT Astra Serif" pitchFamily="18" charset="-52"/>
                <a:ea typeface="PT Astra Serif" pitchFamily="18" charset="-52"/>
              </a:rPr>
              <a:t>Включение в госпрограмму</a:t>
            </a:r>
            <a:br>
              <a:rPr lang="ru-RU" sz="1600" dirty="0" smtClean="0">
                <a:solidFill>
                  <a:srgbClr val="392F79"/>
                </a:solidFill>
                <a:latin typeface="PT Astra Serif" pitchFamily="18" charset="-52"/>
                <a:ea typeface="PT Astra Serif" pitchFamily="18" charset="-52"/>
              </a:rPr>
            </a:br>
            <a:r>
              <a:rPr lang="ru-RU" sz="1600" b="1" dirty="0" smtClean="0">
                <a:solidFill>
                  <a:srgbClr val="392F79"/>
                </a:solidFill>
                <a:latin typeface="PT Astra Serif" pitchFamily="18" charset="-52"/>
                <a:ea typeface="PT Astra Serif" pitchFamily="18" charset="-52"/>
              </a:rPr>
              <a:t>9 </a:t>
            </a:r>
            <a:r>
              <a:rPr lang="ru-RU" sz="1600" b="1" dirty="0" err="1" smtClean="0">
                <a:solidFill>
                  <a:srgbClr val="392F79"/>
                </a:solidFill>
                <a:latin typeface="PT Astra Serif" pitchFamily="18" charset="-52"/>
                <a:ea typeface="PT Astra Serif" pitchFamily="18" charset="-52"/>
              </a:rPr>
              <a:t>верхнеуровневых</a:t>
            </a:r>
            <a:r>
              <a:rPr lang="ru-RU" sz="1600" b="1" dirty="0" smtClean="0">
                <a:solidFill>
                  <a:srgbClr val="392F79"/>
                </a:solidFill>
                <a:latin typeface="PT Astra Serif" pitchFamily="18" charset="-52"/>
                <a:ea typeface="PT Astra Serif" pitchFamily="18" charset="-52"/>
              </a:rPr>
              <a:t> показателей</a:t>
            </a:r>
            <a:r>
              <a:rPr lang="ru-RU" sz="1600" dirty="0" smtClean="0">
                <a:solidFill>
                  <a:srgbClr val="392F79"/>
                </a:solidFill>
                <a:latin typeface="PT Astra Serif" pitchFamily="18" charset="-52"/>
                <a:ea typeface="PT Astra Serif" pitchFamily="18" charset="-52"/>
              </a:rPr>
              <a:t/>
            </a:r>
            <a:br>
              <a:rPr lang="ru-RU" sz="1600" dirty="0" smtClean="0">
                <a:solidFill>
                  <a:srgbClr val="392F79"/>
                </a:solidFill>
                <a:latin typeface="PT Astra Serif" pitchFamily="18" charset="-52"/>
                <a:ea typeface="PT Astra Serif" pitchFamily="18" charset="-52"/>
              </a:rPr>
            </a:br>
            <a:r>
              <a:rPr lang="ru-RU" sz="1600" dirty="0" smtClean="0">
                <a:solidFill>
                  <a:srgbClr val="392F79"/>
                </a:solidFill>
                <a:latin typeface="PT Astra Serif" pitchFamily="18" charset="-52"/>
                <a:ea typeface="PT Astra Serif" pitchFamily="18" charset="-52"/>
              </a:rPr>
              <a:t>в целях синхронизации региональной госпрограммы</a:t>
            </a:r>
            <a:br>
              <a:rPr lang="ru-RU" sz="1600" dirty="0" smtClean="0">
                <a:solidFill>
                  <a:srgbClr val="392F79"/>
                </a:solidFill>
                <a:latin typeface="PT Astra Serif" pitchFamily="18" charset="-52"/>
                <a:ea typeface="PT Astra Serif" pitchFamily="18" charset="-52"/>
              </a:rPr>
            </a:br>
            <a:r>
              <a:rPr lang="ru-RU" sz="1600" dirty="0" smtClean="0">
                <a:solidFill>
                  <a:srgbClr val="392F79"/>
                </a:solidFill>
                <a:latin typeface="PT Astra Serif" pitchFamily="18" charset="-52"/>
                <a:ea typeface="PT Astra Serif" pitchFamily="18" charset="-52"/>
              </a:rPr>
              <a:t>с целями и показателями государственных программам Российской Федерации</a:t>
            </a:r>
            <a:endParaRPr lang="ru-RU" sz="1600" dirty="0">
              <a:solidFill>
                <a:srgbClr val="392F79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707027" y="857834"/>
          <a:ext cx="8279025" cy="535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5784"/>
                <a:gridCol w="28832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T Astra Serif" pitchFamily="18" charset="-52"/>
                          <a:ea typeface="PT Astra Serif" pitchFamily="18" charset="-52"/>
                        </a:rPr>
                        <a:t>Показатель</a:t>
                      </a:r>
                      <a:endParaRPr lang="ru-RU" sz="16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T Astra Serif" pitchFamily="18" charset="-52"/>
                          <a:ea typeface="PT Astra Serif" pitchFamily="18" charset="-52"/>
                        </a:rPr>
                        <a:t>Госпрограмма  РФ</a:t>
                      </a:r>
                      <a:endParaRPr lang="ru-RU" sz="16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Индекс производства продукции сельского хозяйства</a:t>
                      </a:r>
                      <a:r>
                        <a:rPr lang="ru-RU" sz="1600" i="0" kern="1200" baseline="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/>
                      </a:r>
                      <a:br>
                        <a:rPr lang="ru-RU" sz="1600" i="0" kern="1200" baseline="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</a:b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к уровню 2020 г.</a:t>
                      </a:r>
                      <a:endParaRPr lang="ru-RU" sz="1600" i="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Государственная программа развития сельского хозяйства</a:t>
                      </a:r>
                      <a:b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</a:b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и регулирования рынков сельскохозяйственной продукции, сырья</a:t>
                      </a:r>
                      <a:b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</a:b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и продовольствия</a:t>
                      </a:r>
                      <a:endParaRPr lang="ru-RU" sz="1600" b="0" i="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Индекс производства пищевых продуктов</a:t>
                      </a:r>
                      <a:r>
                        <a:rPr lang="ru-RU" sz="1600" i="0" kern="1200" baseline="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 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к уровню 2020 г.</a:t>
                      </a:r>
                      <a:endParaRPr lang="ru-RU" sz="1600" i="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Среднемесячная начисленная заработная плата работников сельского хозяйства</a:t>
                      </a:r>
                      <a:endParaRPr lang="ru-RU" sz="1600" i="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Рентабельность сельскохозяйственных организаций </a:t>
                      </a:r>
                      <a:endParaRPr lang="ru-RU" sz="1600" i="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Доля сельского населения в общей численности населения</a:t>
                      </a:r>
                      <a:endParaRPr lang="ru-RU" sz="1600" i="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Государственная программа РФ «Комплексное развитие сельских территорий»</a:t>
                      </a:r>
                      <a:endParaRPr lang="ru-RU" sz="1600" b="0" i="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Соотношение среднемесячных располагаемых ресурсов сельского и городского домохозяйств</a:t>
                      </a:r>
                      <a:endParaRPr lang="ru-RU" sz="1600" i="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Доля общей площади благоустроенных жилых помещений</a:t>
                      </a:r>
                      <a:b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</a:b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в сельских населённых пунктах</a:t>
                      </a:r>
                      <a:endParaRPr lang="ru-RU" sz="1600" i="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Площадь сельскохозяйственных угодий,</a:t>
                      </a:r>
                      <a:r>
                        <a:rPr lang="ru-RU" sz="1600" i="0" kern="1200" baseline="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 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сохранённых</a:t>
                      </a:r>
                      <a:b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</a:b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в сельскохозяйственном обороте,</a:t>
                      </a:r>
                      <a:r>
                        <a:rPr lang="ru-RU" sz="1600" i="0" kern="1200" baseline="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 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и химическая мелиорация почв на пашне</a:t>
                      </a:r>
                      <a:endParaRPr lang="ru-RU" sz="1600" i="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Государственная программа эффективного вовлечения</a:t>
                      </a:r>
                      <a:b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</a:b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в оборот земель сельскохозяйственного назначения и развития мелиоративного комплекса РФ</a:t>
                      </a:r>
                      <a:endParaRPr lang="ru-RU" sz="1600" b="0" i="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Площадь вовлечённых в оборот земель</a:t>
                      </a:r>
                      <a:b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</a:b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PT Astra Serif" pitchFamily="18" charset="-52"/>
                          <a:ea typeface="PT Astra Serif" pitchFamily="18" charset="-52"/>
                          <a:cs typeface="+mn-cs"/>
                        </a:rPr>
                        <a:t>сельскохозяйственного назначения</a:t>
                      </a:r>
                      <a:endParaRPr lang="ru-RU" sz="1600" i="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sz="1600" dirty="0">
                        <a:latin typeface="PT Astra Serif" pitchFamily="18" charset="-52"/>
                        <a:ea typeface="PT Astra Serif" pitchFamily="18" charset="-5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051222" y="3056409"/>
            <a:ext cx="1631091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latin typeface="PT Astra Serif" pitchFamily="18" charset="-52"/>
                <a:ea typeface="PT Astra Serif" pitchFamily="18" charset="-52"/>
              </a:rPr>
              <a:t>заключение «нефинансовых» соглашений</a:t>
            </a:r>
            <a:br>
              <a:rPr lang="ru-RU" sz="1500" dirty="0" smtClean="0">
                <a:latin typeface="PT Astra Serif" pitchFamily="18" charset="-52"/>
                <a:ea typeface="PT Astra Serif" pitchFamily="18" charset="-52"/>
              </a:rPr>
            </a:br>
            <a:r>
              <a:rPr lang="ru-RU" sz="1500" dirty="0" smtClean="0">
                <a:latin typeface="PT Astra Serif" pitchFamily="18" charset="-52"/>
                <a:ea typeface="PT Astra Serif" pitchFamily="18" charset="-52"/>
              </a:rPr>
              <a:t>с Минсельхозом России</a:t>
            </a:r>
            <a:endParaRPr lang="ru-RU" sz="1500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5" name="Штриховая стрелка вправо 14"/>
          <p:cNvSpPr/>
          <p:nvPr/>
        </p:nvSpPr>
        <p:spPr>
          <a:xfrm rot="5400000">
            <a:off x="2973859" y="2471352"/>
            <a:ext cx="560172" cy="3789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Штриховая стрелка вправо 21"/>
          <p:cNvSpPr/>
          <p:nvPr/>
        </p:nvSpPr>
        <p:spPr>
          <a:xfrm>
            <a:off x="3085070" y="1313936"/>
            <a:ext cx="560172" cy="37894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463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727641" y="295440"/>
            <a:ext cx="10972800" cy="25922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PT Astra Serif" pitchFamily="18" charset="-52"/>
                <a:ea typeface="PT Astra Serif" pitchFamily="18" charset="-52"/>
              </a:rPr>
              <a:t>Контактная информация</a:t>
            </a:r>
            <a:r>
              <a:rPr lang="ru-RU" sz="2800" dirty="0" smtClean="0">
                <a:solidFill>
                  <a:schemeClr val="tx2"/>
                </a:solidFill>
                <a:latin typeface="PT Astra Serif" pitchFamily="18" charset="-52"/>
                <a:ea typeface="PT Astra Serif" pitchFamily="18" charset="-52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PT Astra Serif" pitchFamily="18" charset="-52"/>
                <a:ea typeface="PT Astra Serif" pitchFamily="18" charset="-52"/>
              </a:rPr>
            </a:br>
            <a:r>
              <a:rPr lang="ru-RU" sz="2800" dirty="0" smtClean="0">
                <a:solidFill>
                  <a:schemeClr val="tx2"/>
                </a:solidFill>
                <a:latin typeface="PT Astra Serif" pitchFamily="18" charset="-52"/>
                <a:ea typeface="PT Astra Serif" pitchFamily="18" charset="-52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PT Astra Serif" pitchFamily="18" charset="-52"/>
                <a:ea typeface="PT Astra Serif" pitchFamily="18" charset="-52"/>
              </a:rPr>
            </a:br>
            <a:r>
              <a:rPr lang="ru-RU" sz="2800" dirty="0" smtClean="0">
                <a:solidFill>
                  <a:schemeClr val="tx2"/>
                </a:solidFill>
                <a:latin typeface="PT Astra Serif" pitchFamily="18" charset="-52"/>
                <a:ea typeface="PT Astra Serif" pitchFamily="18" charset="-52"/>
              </a:rPr>
              <a:t> Министерство агропромышленного </a:t>
            </a:r>
            <a:r>
              <a:rPr lang="ru-RU" sz="2800" dirty="0" smtClean="0">
                <a:solidFill>
                  <a:schemeClr val="tx2"/>
                </a:solidFill>
                <a:latin typeface="PT Astra Serif" pitchFamily="18" charset="-52"/>
                <a:ea typeface="PT Astra Serif" pitchFamily="18" charset="-52"/>
              </a:rPr>
              <a:t>комплекса</a:t>
            </a:r>
            <a:br>
              <a:rPr lang="ru-RU" sz="2800" dirty="0" smtClean="0">
                <a:solidFill>
                  <a:schemeClr val="tx2"/>
                </a:solidFill>
                <a:latin typeface="PT Astra Serif" pitchFamily="18" charset="-52"/>
                <a:ea typeface="PT Astra Serif" pitchFamily="18" charset="-52"/>
              </a:rPr>
            </a:br>
            <a:r>
              <a:rPr lang="ru-RU" sz="2800" dirty="0" smtClean="0">
                <a:solidFill>
                  <a:schemeClr val="tx2"/>
                </a:solidFill>
                <a:latin typeface="PT Astra Serif" pitchFamily="18" charset="-52"/>
                <a:ea typeface="PT Astra Serif" pitchFamily="18" charset="-52"/>
              </a:rPr>
              <a:t>и </a:t>
            </a:r>
            <a:r>
              <a:rPr lang="ru-RU" sz="2800" dirty="0" smtClean="0">
                <a:solidFill>
                  <a:schemeClr val="tx2"/>
                </a:solidFill>
                <a:latin typeface="PT Astra Serif" pitchFamily="18" charset="-52"/>
                <a:ea typeface="PT Astra Serif" pitchFamily="18" charset="-52"/>
              </a:rPr>
              <a:t>развития сельских территорий Ульяновской области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0" name="Рисунок 9" descr="Безымянный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91744" y="2420889"/>
            <a:ext cx="4699656" cy="13527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223</Words>
  <Application>Microsoft Office PowerPoint</Application>
  <PresentationFormat>Произвольный</PresentationFormat>
  <Paragraphs>41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БЮДЖЕТ ДЛЯ ГРАЖДАН в разрезе государственной программы Ульяновской области «Развитие агропромышленного комплекса, сельских территорий и регулирование рынков сельскохозяйственной продукции, сырья и продовольствия в Ульяновской области»</vt:lpstr>
      <vt:lpstr>Государственная поддержка отрасли</vt:lpstr>
      <vt:lpstr>Слайд 3</vt:lpstr>
      <vt:lpstr>Контактная информация   Министерство агропромышленного комплекса и развития сельских территорий Ульяновской области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реализации государственной программы Ульяновской области «Развитие агропромышленного комплекса, сельских территорий и регулирование рынков сельскохозяйственной продукции, сырья и продовольствия в Ульяновской области» по итогам 9 месяцев 2023 года и планы на 2024 год</dc:title>
  <dc:creator>Елена Долгова</dc:creator>
  <cp:lastModifiedBy>Пользователь</cp:lastModifiedBy>
  <cp:revision>66</cp:revision>
  <dcterms:created xsi:type="dcterms:W3CDTF">2023-10-22T13:55:43Z</dcterms:created>
  <dcterms:modified xsi:type="dcterms:W3CDTF">2023-12-13T09:25:48Z</dcterms:modified>
</cp:coreProperties>
</file>